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omments/modernComment_10C_0.xml" ContentType="application/vnd.ms-powerpoint.comments+xml"/>
  <Override PartName="/ppt/comments/modernComment_10D_0.xml" ContentType="application/vnd.ms-powerpoint.comments+xml"/>
  <Override PartName="/ppt/comments/modernComment_10E_0.xml" ContentType="application/vnd.ms-powerpoint.comments+xml"/>
  <Override PartName="/ppt/notesSlides/notesSlide1.xml" ContentType="application/vnd.openxmlformats-officedocument.presentationml.notesSlide+xml"/>
  <Override PartName="/ppt/comments/modernComment_10F_0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4" r:id="rId22"/>
    <p:sldId id="279" r:id="rId23"/>
    <p:sldId id="280" r:id="rId24"/>
    <p:sldId id="282" r:id="rId25"/>
    <p:sldId id="284" r:id="rId26"/>
    <p:sldId id="286" r:id="rId27"/>
    <p:sldId id="287" r:id="rId28"/>
    <p:sldId id="289" r:id="rId29"/>
    <p:sldId id="292" r:id="rId30"/>
    <p:sldId id="293" r:id="rId31"/>
    <p:sldId id="306" r:id="rId32"/>
    <p:sldId id="305" r:id="rId33"/>
    <p:sldId id="294" r:id="rId34"/>
    <p:sldId id="302" r:id="rId35"/>
    <p:sldId id="303" r:id="rId3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9A02F1-91C5-AF1F-54B5-BCF85B791860}" name="Michael Lew-Smith" initials="ML" userId="S::michael@arrowwoodvt.com::a48ea939-8705-4a3c-a2b9-056dbcb03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04" autoAdjust="0"/>
    <p:restoredTop sz="94660"/>
  </p:normalViewPr>
  <p:slideViewPr>
    <p:cSldViewPr>
      <p:cViewPr>
        <p:scale>
          <a:sx n="290" d="100"/>
          <a:sy n="290" d="100"/>
        </p:scale>
        <p:origin x="-5676" y="-8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Fecteau" userId="f5915cd7-ae82-49a8-ba54-cede162a1f34" providerId="ADAL" clId="{AF63F6D5-DBAF-4713-A5B0-B11E6BCD7110}"/>
    <pc:docChg chg="modSld">
      <pc:chgData name="Amanda Fecteau" userId="f5915cd7-ae82-49a8-ba54-cede162a1f34" providerId="ADAL" clId="{AF63F6D5-DBAF-4713-A5B0-B11E6BCD7110}" dt="2026-10-09T15:38:51.709" v="1" actId="1076"/>
      <pc:docMkLst>
        <pc:docMk/>
      </pc:docMkLst>
      <pc:sldChg chg="modSp mod">
        <pc:chgData name="Amanda Fecteau" userId="f5915cd7-ae82-49a8-ba54-cede162a1f34" providerId="ADAL" clId="{AF63F6D5-DBAF-4713-A5B0-B11E6BCD7110}" dt="2026-10-09T15:38:51.709" v="1" actId="1076"/>
        <pc:sldMkLst>
          <pc:docMk/>
          <pc:sldMk cId="0" sldId="293"/>
        </pc:sldMkLst>
        <pc:picChg chg="mod">
          <ac:chgData name="Amanda Fecteau" userId="f5915cd7-ae82-49a8-ba54-cede162a1f34" providerId="ADAL" clId="{AF63F6D5-DBAF-4713-A5B0-B11E6BCD7110}" dt="2026-10-09T15:38:51.709" v="1" actId="1076"/>
          <ac:picMkLst>
            <pc:docMk/>
            <pc:sldMk cId="0" sldId="293"/>
            <ac:picMk id="2" creationId="{00000000-0000-0000-0000-000000000000}"/>
          </ac:picMkLst>
        </pc:picChg>
      </pc:sldChg>
    </pc:docChg>
  </pc:docChgLst>
</pc:chgInfo>
</file>

<file path=ppt/comments/modernComment_10C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5A3D1EA-A242-4BE1-AFC2-C105AE70E553}" authorId="{B39A02F1-91C5-AF1F-54B5-BCF85B791860}" created="2026-10-06T20:41:50.040">
    <pc:sldMkLst xmlns:pc="http://schemas.microsoft.com/office/powerpoint/2013/main/command">
      <pc:docMk/>
      <pc:sldMk cId="0" sldId="268"/>
    </pc:sldMkLst>
    <p188:txBody>
      <a:bodyPr/>
      <a:lstStyle/>
      <a:p>
        <a:r>
          <a:rPr lang="en-US"/>
          <a:t>These slides are hard to read and should be deleted</a:t>
        </a:r>
      </a:p>
    </p188:txBody>
  </p188:cm>
</p188:cmLst>
</file>

<file path=ppt/comments/modernComment_10D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DEC5836-B242-45A5-AB1A-750EA6E1DE96}" authorId="{B39A02F1-91C5-AF1F-54B5-BCF85B791860}" created="2026-10-06T20:42:00.677">
    <pc:sldMkLst xmlns:pc="http://schemas.microsoft.com/office/powerpoint/2013/main/command">
      <pc:docMk/>
      <pc:sldMk cId="0" sldId="269"/>
    </pc:sldMkLst>
    <p188:txBody>
      <a:bodyPr/>
      <a:lstStyle/>
      <a:p>
        <a:r>
          <a:rPr lang="en-US"/>
          <a:t>These slides are hard to read and should be deleted</a:t>
        </a:r>
      </a:p>
    </p188:txBody>
  </p188:cm>
</p188:cmLst>
</file>

<file path=ppt/comments/modernComment_10E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80761D-FE88-4B9B-A832-96EFB29D299B}" authorId="{B39A02F1-91C5-AF1F-54B5-BCF85B791860}" created="2026-10-06T20:42:21.875">
    <pc:sldMkLst xmlns:pc="http://schemas.microsoft.com/office/powerpoint/2013/main/command">
      <pc:docMk/>
      <pc:sldMk cId="0" sldId="270"/>
    </pc:sldMkLst>
    <p188:txBody>
      <a:bodyPr/>
      <a:lstStyle/>
      <a:p>
        <a:r>
          <a:rPr lang="en-US"/>
          <a:t>These slides are hard to read and should be deleted</a:t>
        </a:r>
      </a:p>
    </p188:txBody>
  </p188:cm>
</p188:cmLst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50EE55-C905-4699-BFD1-C2B74ACE5807}" authorId="{B39A02F1-91C5-AF1F-54B5-BCF85B791860}" created="2026-10-06T20:42:27.971">
    <pc:sldMkLst xmlns:pc="http://schemas.microsoft.com/office/powerpoint/2013/main/command">
      <pc:docMk/>
      <pc:sldMk cId="0" sldId="271"/>
    </pc:sldMkLst>
    <p188:txBody>
      <a:bodyPr/>
      <a:lstStyle/>
      <a:p>
        <a:r>
          <a:rPr lang="en-US"/>
          <a:t>These slides are hard to read and should be deleted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D3A7B-7642-44DA-AB2F-FB8766E6855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0BB5C-90A2-4A0A-9E25-8B3CB2F6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70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0BB5C-90A2-4A0A-9E25-8B3CB2F617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65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04441" y="2223897"/>
            <a:ext cx="513511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7E7E7E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E7E7E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E7E7E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7E7E7E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43599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9144000" y="0"/>
                </a:moveTo>
                <a:lnTo>
                  <a:pt x="0" y="0"/>
                </a:lnTo>
                <a:lnTo>
                  <a:pt x="0" y="914399"/>
                </a:lnTo>
                <a:lnTo>
                  <a:pt x="9144000" y="914399"/>
                </a:lnTo>
                <a:lnTo>
                  <a:pt x="914400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62189" y="5988481"/>
            <a:ext cx="1039545" cy="6503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6740" y="6071781"/>
            <a:ext cx="488721" cy="56701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36740" y="5943600"/>
            <a:ext cx="8665210" cy="0"/>
          </a:xfrm>
          <a:custGeom>
            <a:avLst/>
            <a:gdLst/>
            <a:ahLst/>
            <a:cxnLst/>
            <a:rect l="l" t="t" r="r" b="b"/>
            <a:pathLst>
              <a:path w="8665210">
                <a:moveTo>
                  <a:pt x="0" y="0"/>
                </a:moveTo>
                <a:lnTo>
                  <a:pt x="8665070" y="0"/>
                </a:lnTo>
              </a:path>
            </a:pathLst>
          </a:custGeom>
          <a:ln w="222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3063" y="191211"/>
            <a:ext cx="6419849" cy="8755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7E7E7E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7244" y="1459483"/>
            <a:ext cx="6738620" cy="3134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microsoft.com/office/2018/10/relationships/comments" Target="../comments/modernComment_10C_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microsoft.com/office/2018/10/relationships/comments" Target="../comments/modernComment_10D_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microsoft.com/office/2018/10/relationships/comments" Target="../comments/modernComment_10E_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F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1610" marR="5080" indent="-169545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Century Gothic"/>
                <a:cs typeface="Century Gothic"/>
              </a:rPr>
              <a:t>TOWN</a:t>
            </a:r>
            <a:r>
              <a:rPr sz="4000" b="1" spc="-80" dirty="0">
                <a:latin typeface="Century Gothic"/>
                <a:cs typeface="Century Gothic"/>
              </a:rPr>
              <a:t> </a:t>
            </a:r>
            <a:r>
              <a:rPr sz="4000" b="1" dirty="0">
                <a:latin typeface="Century Gothic"/>
                <a:cs typeface="Century Gothic"/>
              </a:rPr>
              <a:t>OF</a:t>
            </a:r>
            <a:r>
              <a:rPr sz="4000" b="1" spc="-65" dirty="0">
                <a:latin typeface="Century Gothic"/>
                <a:cs typeface="Century Gothic"/>
              </a:rPr>
              <a:t> </a:t>
            </a:r>
            <a:r>
              <a:rPr sz="4000" b="1" spc="-10" dirty="0">
                <a:latin typeface="Century Gothic"/>
                <a:cs typeface="Century Gothic"/>
              </a:rPr>
              <a:t>HARDWICK </a:t>
            </a:r>
            <a:r>
              <a:rPr sz="4000" b="1" dirty="0">
                <a:latin typeface="Century Gothic"/>
                <a:cs typeface="Century Gothic"/>
              </a:rPr>
              <a:t>ESSENTIAL</a:t>
            </a:r>
            <a:r>
              <a:rPr sz="4000" b="1" spc="-80" dirty="0">
                <a:latin typeface="Century Gothic"/>
                <a:cs typeface="Century Gothic"/>
              </a:rPr>
              <a:t> </a:t>
            </a:r>
            <a:r>
              <a:rPr sz="4000" b="1" spc="-10" dirty="0">
                <a:latin typeface="Century Gothic"/>
                <a:cs typeface="Century Gothic"/>
              </a:rPr>
              <a:t>SERVICES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1952" y="3618103"/>
            <a:ext cx="380237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7E7E7E"/>
                </a:solidFill>
                <a:latin typeface="Century Gothic"/>
                <a:cs typeface="Century Gothic"/>
              </a:rPr>
              <a:t>Community</a:t>
            </a:r>
            <a:r>
              <a:rPr sz="2800" spc="-1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2800" spc="-10" dirty="0">
                <a:solidFill>
                  <a:srgbClr val="7E7E7E"/>
                </a:solidFill>
                <a:latin typeface="Century Gothic"/>
                <a:cs typeface="Century Gothic"/>
              </a:rPr>
              <a:t>Outreach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01839"/>
              </p:ext>
            </p:extLst>
          </p:nvPr>
        </p:nvGraphicFramePr>
        <p:xfrm>
          <a:off x="479139" y="1445367"/>
          <a:ext cx="8185722" cy="39672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52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255">
                  <a:extLst>
                    <a:ext uri="{9D8B030D-6E8A-4147-A177-3AD203B41FA5}">
                      <a16:colId xmlns:a16="http://schemas.microsoft.com/office/drawing/2014/main" val="199357006"/>
                    </a:ext>
                  </a:extLst>
                </a:gridCol>
                <a:gridCol w="1359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Welcome &amp; Opening Remarks — Town Manager </a:t>
                      </a:r>
                    </a:p>
                    <a:p>
                      <a:pPr marL="31750">
                        <a:lnSpc>
                          <a:spcPts val="1710"/>
                        </a:lnSpc>
                      </a:pPr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   (Partner Introductions)</a:t>
                      </a: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ts val="1710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782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888888"/>
                          </a:solidFill>
                        </a:rPr>
                        <a:t>5 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minutes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2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Project Background  — How We Got Here</a:t>
                      </a:r>
                      <a:endParaRPr lang="en-US" sz="18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>
                        <a:lnSpc>
                          <a:spcPts val="2105"/>
                        </a:lnSpc>
                      </a:pPr>
                      <a:endParaRPr lang="en-US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4655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105"/>
                        </a:lnSpc>
                      </a:pPr>
                      <a:r>
                        <a:rPr sz="1800" dirty="0">
                          <a:solidFill>
                            <a:srgbClr val="888888"/>
                          </a:solidFill>
                        </a:rPr>
                        <a:t>10</a:t>
                      </a:r>
                      <a:r>
                        <a:rPr sz="1800" spc="-15" dirty="0">
                          <a:solidFill>
                            <a:srgbClr val="888888"/>
                          </a:solidFill>
                        </a:rPr>
                        <a:t> 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minutes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24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Project Overview &amp; Proposed Development</a:t>
                      </a:r>
                      <a:endParaRPr lang="en-US" sz="18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>
                        <a:lnSpc>
                          <a:spcPts val="2110"/>
                        </a:lnSpc>
                      </a:pP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2110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1330">
                        <a:lnSpc>
                          <a:spcPts val="2110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9255" marR="0" lvl="0" indent="0" algn="r" defTabSz="914400" eaLnBrk="1" fontAlgn="auto" latinLnBrk="0" hangingPunct="1">
                        <a:lnSpc>
                          <a:spcPts val="2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888888"/>
                          </a:solidFill>
                        </a:rPr>
                        <a:t>15</a:t>
                      </a:r>
                      <a:r>
                        <a:rPr lang="en-US" sz="1800" spc="-15" dirty="0">
                          <a:solidFill>
                            <a:srgbClr val="888888"/>
                          </a:solidFill>
                        </a:rPr>
                        <a:t> </a:t>
                      </a:r>
                      <a:r>
                        <a:rPr lang="en-US" sz="1800" spc="-10" dirty="0">
                          <a:solidFill>
                            <a:srgbClr val="888888"/>
                          </a:solidFill>
                        </a:rPr>
                        <a:t>mins. </a:t>
                      </a:r>
                      <a:endParaRPr lang="en-US" sz="1800" dirty="0">
                        <a:latin typeface="+mn-lt"/>
                        <a:cs typeface="Calibri"/>
                      </a:endParaRPr>
                    </a:p>
                    <a:p>
                      <a:pPr marL="389255">
                        <a:lnSpc>
                          <a:spcPts val="2110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989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2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Project Costs &amp; Funding Opportunities</a:t>
                      </a: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5605">
                        <a:lnSpc>
                          <a:spcPts val="2105"/>
                        </a:lnSpc>
                      </a:pPr>
                      <a:r>
                        <a:rPr lang="en-US" sz="1800" dirty="0">
                          <a:solidFill>
                            <a:srgbClr val="888888"/>
                          </a:solidFill>
                        </a:rPr>
                        <a:t>1</a:t>
                      </a:r>
                      <a:r>
                        <a:rPr sz="1800" dirty="0">
                          <a:solidFill>
                            <a:srgbClr val="888888"/>
                          </a:solidFill>
                        </a:rPr>
                        <a:t>5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 min</a:t>
                      </a:r>
                      <a:r>
                        <a:rPr lang="en-US" sz="1800" spc="-10" dirty="0">
                          <a:solidFill>
                            <a:srgbClr val="888888"/>
                          </a:solidFill>
                        </a:rPr>
                        <a:t>s.</a:t>
                      </a:r>
                    </a:p>
                    <a:p>
                      <a:pPr marL="395605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927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2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Community Discussion &amp; Questions</a:t>
                      </a: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6720" marR="0" lvl="0" indent="0" defTabSz="914400" eaLnBrk="1" fontAlgn="auto" latinLnBrk="0" hangingPunct="1">
                        <a:lnSpc>
                          <a:spcPts val="2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0" dirty="0">
                          <a:solidFill>
                            <a:srgbClr val="888888"/>
                          </a:solidFill>
                        </a:rPr>
                        <a:t>  </a:t>
                      </a:r>
                      <a:endParaRPr lang="en-US"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3185" algn="r">
                        <a:lnSpc>
                          <a:spcPts val="2105"/>
                        </a:lnSpc>
                      </a:pPr>
                      <a:r>
                        <a:rPr lang="en-US" sz="1800" spc="-10" dirty="0">
                          <a:solidFill>
                            <a:srgbClr val="888888"/>
                          </a:solidFill>
                        </a:rPr>
                        <a:t>30 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minutes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308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2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Next Steps</a:t>
                      </a: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1334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ts val="2105"/>
                        </a:lnSpc>
                      </a:pPr>
                      <a:r>
                        <a:rPr lang="en-US" sz="1800" dirty="0">
                          <a:solidFill>
                            <a:srgbClr val="888888"/>
                          </a:solidFill>
                        </a:rPr>
                        <a:t>5 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mi</a:t>
                      </a:r>
                      <a:r>
                        <a:rPr lang="en-US" sz="1800" spc="-10" dirty="0">
                          <a:solidFill>
                            <a:srgbClr val="888888"/>
                          </a:solidFill>
                        </a:rPr>
                        <a:t>ns.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4431">
                <a:tc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88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Closing Remarks</a:t>
                      </a:r>
                      <a:endParaRPr lang="en-US" sz="18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750">
                        <a:lnSpc>
                          <a:spcPts val="1889"/>
                        </a:lnSpc>
                      </a:pPr>
                      <a:endParaRPr lang="en-US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ts val="1889"/>
                        </a:lnSpc>
                      </a:pPr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Total Time : 1 </a:t>
                      </a:r>
                      <a:r>
                        <a:rPr lang="en-US" sz="18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hr</a:t>
                      </a:r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 20 mins +/-</a:t>
                      </a:r>
                      <a:endParaRPr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ts val="1889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1330">
                        <a:lnSpc>
                          <a:spcPts val="1889"/>
                        </a:lnSpc>
                      </a:pP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990" algn="r">
                        <a:lnSpc>
                          <a:spcPts val="1889"/>
                        </a:lnSpc>
                      </a:pP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2-</a:t>
                      </a:r>
                      <a:r>
                        <a:rPr sz="1800" dirty="0">
                          <a:solidFill>
                            <a:srgbClr val="888888"/>
                          </a:solidFill>
                        </a:rPr>
                        <a:t>3</a:t>
                      </a:r>
                      <a:r>
                        <a:rPr sz="1800" spc="5" dirty="0">
                          <a:solidFill>
                            <a:srgbClr val="888888"/>
                          </a:solidFill>
                        </a:rPr>
                        <a:t> </a:t>
                      </a:r>
                      <a:r>
                        <a:rPr sz="1800" spc="-10" dirty="0">
                          <a:solidFill>
                            <a:srgbClr val="888888"/>
                          </a:solidFill>
                        </a:rPr>
                        <a:t>minutes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 dirty="0">
              <a:latin typeface="Century Gothic"/>
              <a:cs typeface="Century Gothic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8810" rIns="0" bIns="0" rtlCol="0">
            <a:spAutoFit/>
          </a:bodyPr>
          <a:lstStyle/>
          <a:p>
            <a:pPr marL="19939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AGENDA</a:t>
            </a:r>
            <a:endParaRPr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88388" y="725170"/>
            <a:ext cx="61214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dirty="0"/>
              <a:t>ESSENTIAL</a:t>
            </a:r>
            <a:r>
              <a:rPr sz="3200" spc="-20" dirty="0"/>
              <a:t> </a:t>
            </a:r>
            <a:r>
              <a:rPr sz="3200" spc="-10" dirty="0"/>
              <a:t>SERVICES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" y="1639061"/>
            <a:ext cx="7696200" cy="34663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275" y="93063"/>
            <a:ext cx="8799449" cy="568748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81300" y="457200"/>
            <a:ext cx="3581400" cy="60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314960">
              <a:lnSpc>
                <a:spcPct val="100000"/>
              </a:lnSpc>
              <a:spcBef>
                <a:spcPts val="280"/>
              </a:spcBef>
            </a:pPr>
            <a:r>
              <a:rPr sz="3200" dirty="0">
                <a:latin typeface="Calibri"/>
                <a:cs typeface="Calibri"/>
              </a:rPr>
              <a:t>EV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EXISTING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CIVIL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4732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D.P.W.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849" y="1371600"/>
            <a:ext cx="4567936" cy="2057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1371600"/>
            <a:ext cx="3168650" cy="23764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3657600"/>
            <a:ext cx="2819400" cy="21145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16705" y="3959872"/>
            <a:ext cx="2174494" cy="177914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91147" y="3959859"/>
            <a:ext cx="2416302" cy="181228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4732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D.P.W.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430" y="1023833"/>
            <a:ext cx="3325754" cy="26254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2857" y="867791"/>
            <a:ext cx="4695952" cy="30184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4732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D.P.W.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59" y="1302904"/>
            <a:ext cx="8805333" cy="428979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4732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D.P.W.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45" y="1296901"/>
            <a:ext cx="8733452" cy="42548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86505" y="953770"/>
            <a:ext cx="2724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QUONSET</a:t>
            </a:r>
            <a:r>
              <a:rPr sz="3200" spc="-15" dirty="0"/>
              <a:t> </a:t>
            </a:r>
            <a:r>
              <a:rPr sz="3200" spc="-25" dirty="0"/>
              <a:t>HUT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2866898" cy="21501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1981200"/>
            <a:ext cx="4848098" cy="21835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40132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45" dirty="0"/>
              <a:t> </a:t>
            </a:r>
            <a:r>
              <a:rPr sz="3200" dirty="0"/>
              <a:t>FIRE</a:t>
            </a:r>
            <a:r>
              <a:rPr sz="3200" spc="-10" dirty="0"/>
              <a:t> DEPARTMENT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39700" y="1066800"/>
            <a:ext cx="5166995" cy="4600575"/>
            <a:chOff x="139700" y="1066800"/>
            <a:chExt cx="5166995" cy="4600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066800"/>
              <a:ext cx="4470400" cy="3352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2400" y="3962400"/>
              <a:ext cx="4622800" cy="609600"/>
            </a:xfrm>
            <a:custGeom>
              <a:avLst/>
              <a:gdLst/>
              <a:ahLst/>
              <a:cxnLst/>
              <a:rect l="l" t="t" r="r" b="b"/>
              <a:pathLst>
                <a:path w="4622800" h="609600">
                  <a:moveTo>
                    <a:pt x="46228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4622800" y="609600"/>
                  </a:lnTo>
                  <a:lnTo>
                    <a:pt x="4622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3962400"/>
              <a:ext cx="4622800" cy="609600"/>
            </a:xfrm>
            <a:custGeom>
              <a:avLst/>
              <a:gdLst/>
              <a:ahLst/>
              <a:cxnLst/>
              <a:rect l="l" t="t" r="r" b="b"/>
              <a:pathLst>
                <a:path w="4622800" h="609600">
                  <a:moveTo>
                    <a:pt x="0" y="609600"/>
                  </a:moveTo>
                  <a:lnTo>
                    <a:pt x="4622800" y="609600"/>
                  </a:lnTo>
                  <a:lnTo>
                    <a:pt x="46228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4191025"/>
              <a:ext cx="3276600" cy="14757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7304" y="4417301"/>
              <a:ext cx="1469389" cy="987183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5510" y="4138510"/>
            <a:ext cx="3429889" cy="154482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48450" y="1143000"/>
            <a:ext cx="2114550" cy="28194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36779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RESCUE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066800"/>
            <a:ext cx="2024888" cy="4495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4397565"/>
            <a:ext cx="5943600" cy="11274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51630" y="1065022"/>
            <a:ext cx="5079492" cy="228777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94" rIns="0" bIns="0" rtlCol="0">
            <a:spAutoFit/>
          </a:bodyPr>
          <a:lstStyle/>
          <a:p>
            <a:pPr marL="136779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HARDWICK</a:t>
            </a:r>
            <a:r>
              <a:rPr sz="3200" spc="-25" dirty="0"/>
              <a:t> </a:t>
            </a:r>
            <a:r>
              <a:rPr sz="3200" spc="-10" dirty="0"/>
              <a:t>RESCUE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5850" y="1143000"/>
            <a:ext cx="3257550" cy="434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143000"/>
            <a:ext cx="3286125" cy="43815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39763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PROGRAM</a:t>
            </a:r>
            <a:r>
              <a:rPr sz="3200" spc="-45" dirty="0"/>
              <a:t> </a:t>
            </a:r>
            <a:r>
              <a:rPr sz="3200" dirty="0"/>
              <a:t>-</a:t>
            </a:r>
            <a:r>
              <a:rPr sz="3200" spc="5" dirty="0"/>
              <a:t> </a:t>
            </a:r>
            <a:r>
              <a:rPr sz="3200" spc="-25" dirty="0"/>
              <a:t>DPW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10553" y="4590992"/>
            <a:ext cx="7584867" cy="12638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Century Gothic"/>
                <a:cs typeface="Century Gothic"/>
              </a:rPr>
              <a:t>SUMMARY: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10,832 SF</a:t>
            </a:r>
            <a:r>
              <a:rPr sz="14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EXISTING</a:t>
            </a:r>
            <a:r>
              <a:rPr sz="140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IN</a:t>
            </a:r>
            <a:r>
              <a:rPr sz="140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MULTIPLE</a:t>
            </a:r>
            <a:r>
              <a:rPr sz="1400" b="1" spc="-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BUILDINGS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13,708 SF</a:t>
            </a:r>
            <a:r>
              <a:rPr sz="14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PROGRAM</a:t>
            </a:r>
            <a:r>
              <a:rPr sz="1400" b="1" spc="29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(27%</a:t>
            </a:r>
            <a:r>
              <a:rPr sz="14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Growth)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11,035 NEW</a:t>
            </a:r>
            <a:r>
              <a:rPr sz="14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4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PROPOSED</a:t>
            </a:r>
            <a:r>
              <a:rPr sz="14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+</a:t>
            </a:r>
            <a:r>
              <a:rPr sz="14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1,872 CREAMERY</a:t>
            </a:r>
            <a:r>
              <a:rPr sz="1400" b="1" spc="-3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=</a:t>
            </a:r>
            <a:r>
              <a:rPr sz="1400" b="1" spc="-3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12,907</a:t>
            </a:r>
            <a:r>
              <a:rPr sz="1400" b="1" spc="1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614" y="824738"/>
            <a:ext cx="8152192" cy="375631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8810" rIns="0" bIns="0" rtlCol="0">
            <a:spAutoFit/>
          </a:bodyPr>
          <a:lstStyle/>
          <a:p>
            <a:pPr marL="62992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PROGRAM</a:t>
            </a:r>
            <a:r>
              <a:rPr sz="4000" spc="-95" dirty="0"/>
              <a:t> </a:t>
            </a:r>
            <a:r>
              <a:rPr sz="4000" dirty="0"/>
              <a:t>-</a:t>
            </a:r>
            <a:r>
              <a:rPr sz="4000" spc="-114" dirty="0"/>
              <a:t> </a:t>
            </a:r>
            <a:r>
              <a:rPr sz="4000" spc="-10" dirty="0"/>
              <a:t>RESCUE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94" y="1210257"/>
            <a:ext cx="9009529" cy="30390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3991" y="4265835"/>
            <a:ext cx="5560061" cy="14427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sz="1600" b="1" u="sng" spc="-1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Century Gothic"/>
                <a:cs typeface="Century Gothic"/>
              </a:rPr>
              <a:t>SUMMARY: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2,200</a:t>
            </a:r>
            <a:r>
              <a:rPr sz="16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6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EXISTING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2,933</a:t>
            </a:r>
            <a:r>
              <a:rPr sz="1600" b="1" spc="-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6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PROGRAM</a:t>
            </a:r>
            <a:r>
              <a:rPr sz="1600" b="1" spc="-5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(PLUS</a:t>
            </a:r>
            <a:r>
              <a:rPr sz="1600" b="1" spc="1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SHARED)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6,790</a:t>
            </a:r>
            <a:r>
              <a:rPr sz="1600" b="1" spc="-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NEW</a:t>
            </a:r>
            <a:r>
              <a:rPr sz="16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60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PROPOSED</a:t>
            </a:r>
            <a:r>
              <a:rPr sz="1600" b="1" spc="-1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(INCL.</a:t>
            </a:r>
            <a:r>
              <a:rPr sz="160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SHARED)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564" rIns="0" bIns="0" rtlCol="0">
            <a:spAutoFit/>
          </a:bodyPr>
          <a:lstStyle/>
          <a:p>
            <a:pPr marL="93027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PROGRAM</a:t>
            </a:r>
            <a:r>
              <a:rPr sz="3200" spc="-40" dirty="0"/>
              <a:t> </a:t>
            </a:r>
            <a:r>
              <a:rPr sz="3200" dirty="0"/>
              <a:t>– FIRE</a:t>
            </a:r>
            <a:r>
              <a:rPr sz="3200" spc="-20" dirty="0"/>
              <a:t> DEPT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62000" y="4232441"/>
            <a:ext cx="3670934" cy="14427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sz="1600" b="1" u="sng" spc="-1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Century Gothic"/>
                <a:cs typeface="Century Gothic"/>
              </a:rPr>
              <a:t>SUMMARY: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5,880</a:t>
            </a:r>
            <a:r>
              <a:rPr sz="16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6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EXISTING</a:t>
            </a:r>
            <a:endParaRPr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8,310 SF</a:t>
            </a:r>
            <a:r>
              <a:rPr sz="1600" b="1" spc="-3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C00000"/>
                </a:solidFill>
                <a:latin typeface="Century Gothic"/>
                <a:cs typeface="Century Gothic"/>
              </a:rPr>
              <a:t>PROGRAM</a:t>
            </a:r>
            <a:r>
              <a:rPr sz="160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Century Gothic"/>
                <a:cs typeface="Century Gothic"/>
              </a:rPr>
              <a:t>(41%</a:t>
            </a:r>
            <a:r>
              <a:rPr lang="en-US" sz="16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lang="en-US"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Growth)</a:t>
            </a:r>
            <a:endParaRPr lang="en-US" sz="16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lang="en-US" sz="1600" b="1" dirty="0">
                <a:solidFill>
                  <a:srgbClr val="C00000"/>
                </a:solidFill>
                <a:latin typeface="Century Gothic"/>
                <a:cs typeface="Century Gothic"/>
              </a:rPr>
              <a:t>7,920 NEW</a:t>
            </a:r>
            <a:r>
              <a:rPr lang="en-US"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lang="en-US" sz="1600" b="1" spc="-3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lang="en-US" sz="16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PROPOSED</a:t>
            </a:r>
            <a:endParaRPr lang="en-US" sz="1600" b="1" dirty="0">
              <a:solidFill>
                <a:srgbClr val="C00000"/>
              </a:solidFill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67" y="1143000"/>
            <a:ext cx="9058091" cy="308944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473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PROGRAM</a:t>
            </a:r>
            <a:r>
              <a:rPr sz="3200" spc="-45" dirty="0"/>
              <a:t> </a:t>
            </a:r>
            <a:r>
              <a:rPr sz="3200" dirty="0"/>
              <a:t>–</a:t>
            </a:r>
            <a:r>
              <a:rPr sz="3200" spc="5" dirty="0"/>
              <a:t> </a:t>
            </a:r>
            <a:r>
              <a:rPr sz="3200" spc="-10" dirty="0"/>
              <a:t>SHARED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40739" y="4585804"/>
            <a:ext cx="5864862" cy="12632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Century Gothic"/>
                <a:cs typeface="Century Gothic"/>
              </a:rPr>
              <a:t>SUMMARY: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0</a:t>
            </a:r>
            <a:r>
              <a:rPr sz="14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 EXISTING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5,416</a:t>
            </a:r>
            <a:r>
              <a:rPr sz="1400" b="1" spc="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400" b="1" spc="-2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PROGRAM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</a:pP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1,970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NEW</a:t>
            </a:r>
            <a:r>
              <a:rPr sz="14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SF</a:t>
            </a:r>
            <a:r>
              <a:rPr sz="1400" b="1" spc="-4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PROPOSED</a:t>
            </a:r>
            <a:r>
              <a:rPr sz="1400" b="1" spc="-20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rgbClr val="C00000"/>
                </a:solidFill>
                <a:latin typeface="Century Gothic"/>
                <a:cs typeface="Century Gothic"/>
              </a:rPr>
              <a:t>(See</a:t>
            </a:r>
            <a:r>
              <a:rPr sz="1400" b="1" spc="-5" dirty="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Century Gothic"/>
                <a:cs typeface="Century Gothic"/>
              </a:rPr>
              <a:t>Rescue)</a:t>
            </a:r>
            <a:endParaRPr sz="1400" b="1" dirty="0">
              <a:solidFill>
                <a:srgbClr val="C00000"/>
              </a:solidFill>
              <a:latin typeface="Century Gothic"/>
              <a:cs typeface="Century Gothic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685800"/>
            <a:ext cx="8305800" cy="4038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54602" y="2758567"/>
            <a:ext cx="8813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SITE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275" y="380618"/>
            <a:ext cx="8799449" cy="51582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81300" y="457200"/>
            <a:ext cx="3581400" cy="60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62660">
              <a:lnSpc>
                <a:spcPct val="100000"/>
              </a:lnSpc>
              <a:spcBef>
                <a:spcPts val="280"/>
              </a:spcBef>
            </a:pPr>
            <a:r>
              <a:rPr sz="3200" dirty="0">
                <a:latin typeface="Calibri"/>
                <a:cs typeface="Calibri"/>
              </a:rPr>
              <a:t>SITE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PLAN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275" y="380618"/>
            <a:ext cx="8799449" cy="51582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733550" y="457200"/>
            <a:ext cx="5676900" cy="60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629920">
              <a:lnSpc>
                <a:spcPct val="100000"/>
              </a:lnSpc>
              <a:spcBef>
                <a:spcPts val="280"/>
              </a:spcBef>
            </a:pPr>
            <a:r>
              <a:rPr sz="3200" dirty="0">
                <a:latin typeface="Calibri"/>
                <a:cs typeface="Calibri"/>
              </a:rPr>
              <a:t>PROGRAM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ORGANIZATION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695" y="380618"/>
            <a:ext cx="8633029" cy="51582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81300" y="457200"/>
            <a:ext cx="3581400" cy="609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612140">
              <a:lnSpc>
                <a:spcPct val="100000"/>
              </a:lnSpc>
              <a:spcBef>
                <a:spcPts val="280"/>
              </a:spcBef>
            </a:pPr>
            <a:r>
              <a:rPr sz="3200" dirty="0">
                <a:latin typeface="Calibri"/>
                <a:cs typeface="Calibri"/>
              </a:rPr>
              <a:t>SITE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MASSING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4015" y="3448918"/>
            <a:ext cx="5252312" cy="21615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47925" y="1256554"/>
            <a:ext cx="5486400" cy="18420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70172" y="3066033"/>
            <a:ext cx="187261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888888"/>
                </a:solidFill>
                <a:latin typeface="Century Gothic"/>
                <a:cs typeface="Century Gothic"/>
              </a:rPr>
              <a:t>Fire</a:t>
            </a:r>
            <a:r>
              <a:rPr sz="1400" spc="-40" dirty="0">
                <a:solidFill>
                  <a:srgbClr val="888888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888888"/>
                </a:solidFill>
                <a:latin typeface="Century Gothic"/>
                <a:cs typeface="Century Gothic"/>
              </a:rPr>
              <a:t>&amp;</a:t>
            </a:r>
            <a:r>
              <a:rPr sz="1400" spc="-5" dirty="0">
                <a:solidFill>
                  <a:srgbClr val="888888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888888"/>
                </a:solidFill>
                <a:latin typeface="Century Gothic"/>
                <a:cs typeface="Century Gothic"/>
              </a:rPr>
              <a:t>Rescue</a:t>
            </a:r>
            <a:r>
              <a:rPr sz="1400" spc="-15" dirty="0">
                <a:solidFill>
                  <a:srgbClr val="888888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888888"/>
                </a:solidFill>
                <a:latin typeface="Century Gothic"/>
                <a:cs typeface="Century Gothic"/>
              </a:rPr>
              <a:t>Section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929" rIns="0" bIns="0" rtlCol="0">
            <a:spAutoFit/>
          </a:bodyPr>
          <a:lstStyle/>
          <a:p>
            <a:pPr marL="96202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ARCHITECTURAL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SECTIONS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1775" y="5606592"/>
            <a:ext cx="11258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888888"/>
                </a:solidFill>
                <a:latin typeface="Century Gothic"/>
                <a:cs typeface="Century Gothic"/>
              </a:rPr>
              <a:t>DPW</a:t>
            </a:r>
            <a:r>
              <a:rPr sz="1400" spc="-15" dirty="0">
                <a:solidFill>
                  <a:srgbClr val="888888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888888"/>
                </a:solidFill>
                <a:latin typeface="Century Gothic"/>
                <a:cs typeface="Century Gothic"/>
              </a:rPr>
              <a:t>Section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07589" y="2758567"/>
            <a:ext cx="33788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FLOOR</a:t>
            </a:r>
            <a:r>
              <a:rPr sz="4000" spc="-110" dirty="0"/>
              <a:t> </a:t>
            </a:r>
            <a:r>
              <a:rPr sz="4000" spc="-10" dirty="0"/>
              <a:t>PLANS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2230" y="457200"/>
            <a:ext cx="7479665" cy="5379085"/>
            <a:chOff x="832230" y="457200"/>
            <a:chExt cx="7479665" cy="5379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230" y="685863"/>
              <a:ext cx="7479538" cy="51499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00273" y="457200"/>
              <a:ext cx="3743325" cy="609600"/>
            </a:xfrm>
            <a:custGeom>
              <a:avLst/>
              <a:gdLst/>
              <a:ahLst/>
              <a:cxnLst/>
              <a:rect l="l" t="t" r="r" b="b"/>
              <a:pathLst>
                <a:path w="3743325" h="609600">
                  <a:moveTo>
                    <a:pt x="3743325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3743325" y="609600"/>
                  </a:lnTo>
                  <a:lnTo>
                    <a:pt x="3743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929" rIns="0" bIns="0" rtlCol="0">
            <a:spAutoFit/>
          </a:bodyPr>
          <a:lstStyle/>
          <a:p>
            <a:pPr marL="228219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DPW </a:t>
            </a:r>
            <a:r>
              <a:rPr sz="3200" spc="-20" dirty="0">
                <a:latin typeface="Calibri"/>
                <a:cs typeface="Calibri"/>
              </a:rPr>
              <a:t>PLAN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2230" y="457200"/>
            <a:ext cx="7479665" cy="5052060"/>
            <a:chOff x="832230" y="457200"/>
            <a:chExt cx="7479665" cy="5052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230" y="1021080"/>
              <a:ext cx="7479538" cy="44876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9674" y="457200"/>
              <a:ext cx="6724650" cy="609600"/>
            </a:xfrm>
            <a:custGeom>
              <a:avLst/>
              <a:gdLst/>
              <a:ahLst/>
              <a:cxnLst/>
              <a:rect l="l" t="t" r="r" b="b"/>
              <a:pathLst>
                <a:path w="6724650" h="609600">
                  <a:moveTo>
                    <a:pt x="672465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6724650" y="609600"/>
                  </a:lnTo>
                  <a:lnTo>
                    <a:pt x="6724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929" rIns="0" bIns="0" rtlCol="0">
            <a:spAutoFit/>
          </a:bodyPr>
          <a:lstStyle/>
          <a:p>
            <a:pPr marL="7543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FIRE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RESCUE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FIRST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FLOOR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2230" y="457200"/>
            <a:ext cx="7479665" cy="5052060"/>
            <a:chOff x="832230" y="457200"/>
            <a:chExt cx="7479665" cy="5052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2230" y="1021080"/>
              <a:ext cx="7479538" cy="44876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9674" y="457200"/>
              <a:ext cx="6724650" cy="609600"/>
            </a:xfrm>
            <a:custGeom>
              <a:avLst/>
              <a:gdLst/>
              <a:ahLst/>
              <a:cxnLst/>
              <a:rect l="l" t="t" r="r" b="b"/>
              <a:pathLst>
                <a:path w="6724650" h="609600">
                  <a:moveTo>
                    <a:pt x="672465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6724650" y="609600"/>
                  </a:lnTo>
                  <a:lnTo>
                    <a:pt x="6724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929" rIns="0" bIns="0" rtlCol="0">
            <a:spAutoFit/>
          </a:bodyPr>
          <a:lstStyle/>
          <a:p>
            <a:pPr marL="51054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FIRE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RESCUE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SECOND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FLOOR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21202" y="2758567"/>
            <a:ext cx="19481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IMAGES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014" y="1066761"/>
            <a:ext cx="8257921" cy="464515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1929" rIns="0" bIns="0" rtlCol="0">
            <a:spAutoFit/>
          </a:bodyPr>
          <a:lstStyle/>
          <a:p>
            <a:pPr marL="36131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DPW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RENDERING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LOOKING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EAST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014" y="1066761"/>
            <a:ext cx="8257921" cy="464515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694" rIns="0" bIns="0" rtlCol="0">
            <a:spAutoFit/>
          </a:bodyPr>
          <a:lstStyle/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Calibri"/>
                <a:cs typeface="Calibri"/>
              </a:rPr>
              <a:t>FIRE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&amp;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RESCUE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-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RENDERING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LOOKING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WEST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16629" y="2758567"/>
            <a:ext cx="195833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BUDGET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3182" y="533400"/>
            <a:ext cx="3081289" cy="55431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B0177-A705-20ED-4A67-82F463DB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43BD5096-9603-5069-88BE-2B35A586ECEE}"/>
              </a:ext>
            </a:extLst>
          </p:cNvPr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4B2013-68C7-4C6C-DD3B-AAB624DA6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92" y="1013458"/>
            <a:ext cx="8325015" cy="4114800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2504F4F3-D7E9-06EF-5F9C-B61F24ED5646}"/>
              </a:ext>
            </a:extLst>
          </p:cNvPr>
          <p:cNvSpPr txBox="1"/>
          <p:nvPr/>
        </p:nvSpPr>
        <p:spPr>
          <a:xfrm>
            <a:off x="1981200" y="5428421"/>
            <a:ext cx="6477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dirty="0">
                <a:latin typeface="Arial"/>
                <a:cs typeface="Arial"/>
              </a:rPr>
              <a:t>Construction </a:t>
            </a:r>
            <a:r>
              <a:rPr lang="en-US" sz="1800" b="1" dirty="0">
                <a:latin typeface="Arial"/>
                <a:cs typeface="Arial"/>
              </a:rPr>
              <a:t>Costs (Hard) =  29,125 GSF Facility , </a:t>
            </a:r>
            <a:r>
              <a:rPr sz="1800" b="1" dirty="0">
                <a:latin typeface="Arial"/>
                <a:cs typeface="Arial"/>
              </a:rPr>
              <a:t>$</a:t>
            </a:r>
            <a:r>
              <a:rPr lang="en-US" sz="1800" b="1" dirty="0">
                <a:latin typeface="Arial"/>
                <a:cs typeface="Arial"/>
              </a:rPr>
              <a:t>13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M</a:t>
            </a:r>
            <a:endParaRPr sz="1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3116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B407D-697B-FB84-2C41-96F95E6DC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B68856EF-91F8-0FB0-1BD8-427622E4FA22}"/>
              </a:ext>
            </a:extLst>
          </p:cNvPr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4E31A0D-7D4C-55AE-ABE9-737FE033A84A}"/>
              </a:ext>
            </a:extLst>
          </p:cNvPr>
          <p:cNvSpPr txBox="1"/>
          <p:nvPr/>
        </p:nvSpPr>
        <p:spPr>
          <a:xfrm>
            <a:off x="2286000" y="5467639"/>
            <a:ext cx="67818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dirty="0">
                <a:latin typeface="Arial"/>
                <a:cs typeface="Arial"/>
              </a:rPr>
              <a:t>Total Costs (Hard &amp; Soft)   =  29,125 GSF Facility , </a:t>
            </a:r>
            <a:r>
              <a:rPr sz="1800" b="1" dirty="0">
                <a:latin typeface="Arial"/>
                <a:cs typeface="Arial"/>
              </a:rPr>
              <a:t>$</a:t>
            </a:r>
            <a:r>
              <a:rPr lang="en-US" sz="1800" b="1" dirty="0">
                <a:latin typeface="Arial"/>
                <a:cs typeface="Arial"/>
              </a:rPr>
              <a:t>14</a:t>
            </a:r>
            <a:r>
              <a:rPr sz="1800" b="1" dirty="0">
                <a:latin typeface="Arial"/>
                <a:cs typeface="Arial"/>
              </a:rPr>
              <a:t>.</a:t>
            </a:r>
            <a:r>
              <a:rPr lang="en-US" sz="1800" b="1" dirty="0">
                <a:latin typeface="Arial"/>
                <a:cs typeface="Arial"/>
              </a:rPr>
              <a:t>8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M</a:t>
            </a:r>
            <a:endParaRPr sz="1800" b="1" dirty="0"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69BB83-19CB-2A22-498F-465E10593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99" y="460476"/>
            <a:ext cx="8583698" cy="494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75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86758"/>
              </p:ext>
            </p:extLst>
          </p:nvPr>
        </p:nvGraphicFramePr>
        <p:xfrm>
          <a:off x="1654110" y="1791842"/>
          <a:ext cx="5897754" cy="3274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8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765">
                <a:tc>
                  <a:txBody>
                    <a:bodyPr/>
                    <a:lstStyle/>
                    <a:p>
                      <a:pPr marL="31750">
                        <a:lnSpc>
                          <a:spcPts val="1710"/>
                        </a:lnSpc>
                      </a:pPr>
                      <a:r>
                        <a:rPr sz="240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ORIGINAL</a:t>
                      </a:r>
                      <a:r>
                        <a:rPr sz="2400" spc="-3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DESIGN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1710"/>
                        </a:lnSpc>
                      </a:pPr>
                      <a:r>
                        <a:rPr sz="240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29,125</a:t>
                      </a:r>
                      <a:r>
                        <a:rPr sz="2400" spc="-6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SF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lang="en-US" sz="2400" spc="-10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ts val="2105"/>
                        </a:lnSpc>
                      </a:pPr>
                      <a:r>
                        <a:rPr sz="2400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Construction</a:t>
                      </a:r>
                      <a:r>
                        <a:rPr sz="2400" spc="-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Cost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2105"/>
                        </a:lnSpc>
                      </a:pPr>
                      <a:endParaRPr lang="en-US" sz="2400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163195">
                        <a:lnSpc>
                          <a:spcPts val="2105"/>
                        </a:lnSpc>
                      </a:pPr>
                      <a:r>
                        <a:rPr sz="240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$13.0 </a:t>
                      </a:r>
                      <a:r>
                        <a:rPr sz="2400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Million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marL="31750">
                        <a:lnSpc>
                          <a:spcPts val="2110"/>
                        </a:lnSpc>
                      </a:pPr>
                      <a:endParaRPr lang="en-US" sz="2400" spc="-25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ts val="2110"/>
                        </a:lnSpc>
                      </a:pPr>
                      <a:r>
                        <a:rPr sz="2400" b="1" spc="-2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2400" b="1" spc="-5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Project</a:t>
                      </a:r>
                      <a:r>
                        <a:rPr sz="2400" b="1" spc="-6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2400" b="1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udget</a:t>
                      </a:r>
                      <a:endParaRPr lang="en-US" sz="2400" b="1" spc="-10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31750">
                        <a:lnSpc>
                          <a:spcPts val="2110"/>
                        </a:lnSpc>
                      </a:pP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2110"/>
                        </a:lnSpc>
                      </a:pPr>
                      <a:endParaRPr lang="en-US" sz="2400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163195">
                        <a:lnSpc>
                          <a:spcPts val="2110"/>
                        </a:lnSpc>
                      </a:pPr>
                      <a:r>
                        <a:rPr sz="2400" b="1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$14.8 </a:t>
                      </a:r>
                      <a:r>
                        <a:rPr sz="2400" b="1" spc="-1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Million</a:t>
                      </a:r>
                      <a:endParaRPr lang="en-US" sz="2400" b="1" spc="-10" dirty="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163195">
                        <a:lnSpc>
                          <a:spcPts val="2110"/>
                        </a:lnSpc>
                      </a:pPr>
                      <a:endParaRPr lang="en-US" sz="2400" b="1" spc="-1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163195">
                        <a:lnSpc>
                          <a:spcPts val="2110"/>
                        </a:lnSpc>
                      </a:pPr>
                      <a:endParaRPr lang="en-US" sz="2400" b="1" spc="-10">
                        <a:solidFill>
                          <a:srgbClr val="888888"/>
                        </a:solidFill>
                        <a:latin typeface="Calibri"/>
                        <a:cs typeface="Calibri"/>
                      </a:endParaRPr>
                    </a:p>
                    <a:p>
                      <a:pPr marL="163195">
                        <a:lnSpc>
                          <a:spcPts val="2110"/>
                        </a:lnSpc>
                      </a:pP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5748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574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31750">
                        <a:lnSpc>
                          <a:spcPts val="210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2105"/>
                        </a:lnSpc>
                      </a:pP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L="31750">
                        <a:lnSpc>
                          <a:spcPts val="2095"/>
                        </a:lnSpc>
                      </a:pP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ts val="2095"/>
                        </a:lnSpc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3298" rIns="0" bIns="0" rtlCol="0">
            <a:spAutoFit/>
          </a:bodyPr>
          <a:lstStyle/>
          <a:p>
            <a:pPr marL="1499235">
              <a:lnSpc>
                <a:spcPct val="100000"/>
              </a:lnSpc>
              <a:spcBef>
                <a:spcPts val="95"/>
              </a:spcBef>
            </a:pPr>
            <a:r>
              <a:rPr dirty="0"/>
              <a:t>BUDGET</a:t>
            </a:r>
            <a:r>
              <a:rPr spc="-100" dirty="0"/>
              <a:t> </a:t>
            </a:r>
            <a:r>
              <a:rPr spc="-10" dirty="0"/>
              <a:t>SUMMARY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35632" y="2720467"/>
            <a:ext cx="5876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QUESTIONS/DISCUSSION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0782" y="417956"/>
            <a:ext cx="1050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>
                <a:solidFill>
                  <a:srgbClr val="7E7E7E"/>
                </a:solidFill>
                <a:latin typeface="Century Gothic"/>
                <a:cs typeface="Century Gothic"/>
              </a:rPr>
              <a:t>END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6018408"/>
            <a:ext cx="3670935" cy="624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Town</a:t>
            </a:r>
            <a:r>
              <a:rPr sz="1600" b="1" spc="-3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of</a:t>
            </a:r>
            <a:r>
              <a:rPr sz="1600" b="1" spc="-4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Hardwick</a:t>
            </a:r>
            <a:r>
              <a:rPr sz="1600" b="1" spc="-3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–</a:t>
            </a:r>
            <a:r>
              <a:rPr sz="1600" b="1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dirty="0">
                <a:solidFill>
                  <a:srgbClr val="7E7E7E"/>
                </a:solidFill>
                <a:latin typeface="Century Gothic"/>
                <a:cs typeface="Century Gothic"/>
              </a:rPr>
              <a:t>Essential</a:t>
            </a:r>
            <a:r>
              <a:rPr sz="1600" b="1" spc="-4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600" b="1" spc="-10" dirty="0">
                <a:solidFill>
                  <a:srgbClr val="7E7E7E"/>
                </a:solidFill>
                <a:latin typeface="Century Gothic"/>
                <a:cs typeface="Century Gothic"/>
              </a:rPr>
              <a:t>Services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7E7E7E"/>
                </a:solidFill>
                <a:latin typeface="Century Gothic"/>
                <a:cs typeface="Century Gothic"/>
              </a:rPr>
              <a:t>Hardwick,</a:t>
            </a:r>
            <a:r>
              <a:rPr sz="1200" spc="-6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7E7E7E"/>
                </a:solidFill>
                <a:latin typeface="Century Gothic"/>
                <a:cs typeface="Century Gothic"/>
              </a:rPr>
              <a:t>Vermont</a:t>
            </a:r>
            <a:endParaRPr sz="12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January</a:t>
            </a:r>
            <a:r>
              <a:rPr sz="1100" spc="-50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dirty="0">
                <a:solidFill>
                  <a:srgbClr val="7E7E7E"/>
                </a:solidFill>
                <a:latin typeface="Century Gothic"/>
                <a:cs typeface="Century Gothic"/>
              </a:rPr>
              <a:t>21,</a:t>
            </a:r>
            <a:r>
              <a:rPr sz="1100" spc="-15" dirty="0">
                <a:solidFill>
                  <a:srgbClr val="7E7E7E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E7E7E"/>
                </a:solidFill>
                <a:latin typeface="Century Gothic"/>
                <a:cs typeface="Century Gothic"/>
              </a:rPr>
              <a:t>2026</a:t>
            </a:r>
            <a:endParaRPr sz="11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777</Words>
  <Application>Microsoft Office PowerPoint</Application>
  <PresentationFormat>On-screen Show (4:3)</PresentationFormat>
  <Paragraphs>188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Aptos</vt:lpstr>
      <vt:lpstr>Arial</vt:lpstr>
      <vt:lpstr>Calibri</vt:lpstr>
      <vt:lpstr>Century Gothic</vt:lpstr>
      <vt:lpstr>Office Theme</vt:lpstr>
      <vt:lpstr>TOWN OF HARDWICK ESSENTIAL SERVICES</vt:lpstr>
      <vt:lpstr>AGENDA</vt:lpstr>
      <vt:lpstr>HARDWICK ESSENTIAL SERVICES</vt:lpstr>
      <vt:lpstr>EV EXISTING CIVIL</vt:lpstr>
      <vt:lpstr>HARDWICK D.P.W.</vt:lpstr>
      <vt:lpstr>HARDWICK D.P.W.</vt:lpstr>
      <vt:lpstr>HARDWICK D.P.W.</vt:lpstr>
      <vt:lpstr>HARDWICK D.P.W.</vt:lpstr>
      <vt:lpstr>QUONSET HUT</vt:lpstr>
      <vt:lpstr>HARDWICK FIRE DEPARTMENT</vt:lpstr>
      <vt:lpstr>HARDWICK RESCUE</vt:lpstr>
      <vt:lpstr>HARDWICK RESCUE</vt:lpstr>
      <vt:lpstr>PROGRAM - DPW</vt:lpstr>
      <vt:lpstr>PROGRAM - RESCUE</vt:lpstr>
      <vt:lpstr>PROGRAM – FIRE DEPT</vt:lpstr>
      <vt:lpstr>PROGRAM – SHARED</vt:lpstr>
      <vt:lpstr>SITE</vt:lpstr>
      <vt:lpstr>SITE PLAN</vt:lpstr>
      <vt:lpstr>PROGRAM ORGANIZATION</vt:lpstr>
      <vt:lpstr>SITE MASSING</vt:lpstr>
      <vt:lpstr>ARCHITECTURAL SECTIONS</vt:lpstr>
      <vt:lpstr>FLOOR PLANS</vt:lpstr>
      <vt:lpstr>DPW PLAN</vt:lpstr>
      <vt:lpstr>FIRE &amp; RESCUE - FIRST FLOOR</vt:lpstr>
      <vt:lpstr>FIRE &amp; RESCUE - SECOND FLOOR</vt:lpstr>
      <vt:lpstr>IMAGES</vt:lpstr>
      <vt:lpstr>DPW - RENDERING LOOKING EAST</vt:lpstr>
      <vt:lpstr>FIRE &amp; RESCUE - RENDERING LOOKING WEST</vt:lpstr>
      <vt:lpstr>BUDGET</vt:lpstr>
      <vt:lpstr>PowerPoint Presentation</vt:lpstr>
      <vt:lpstr>PowerPoint Presentation</vt:lpstr>
      <vt:lpstr>PowerPoint Presentation</vt:lpstr>
      <vt:lpstr>BUDGET SUMMARY</vt:lpstr>
      <vt:lpstr>QUESTIONS/DISCUSSION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Waterbury Municipal Complex Presentation to MBC</dc:title>
  <dc:creator>Ashar Nelson</dc:creator>
  <cp:lastModifiedBy>Amanda Fecteau</cp:lastModifiedBy>
  <cp:revision>11</cp:revision>
  <dcterms:created xsi:type="dcterms:W3CDTF">2026-10-06T12:22:03Z</dcterms:created>
  <dcterms:modified xsi:type="dcterms:W3CDTF">2026-10-09T15:38:57Z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2026-10-06T00:00:00Z</vt:filetime>
  </property>
  <property fmtid="{D5CDD505-2E9C-101B-9397-08002B2CF9AE}" pid="5" name="Producer">
    <vt:lpwstr>Microsoft® PowerPoint® for Microsoft 365</vt:lpwstr>
  </property>
</Properties>
</file>